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on" pitchFamily="2" charset="0"/>
      <p:regular r:id="rId15"/>
    </p:embeddedFont>
    <p:embeddedFont>
      <p:font typeface="Barlow Condensed Bold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Glacial Indifference Bold" panose="020B0604020202020204" charset="0"/>
      <p:regular r:id="rId19"/>
    </p:embeddedFont>
    <p:embeddedFont>
      <p:font typeface="HK Grotesk" panose="020B0604020202020204" charset="0"/>
      <p:regular r:id="rId20"/>
    </p:embeddedFont>
    <p:embeddedFont>
      <p:font typeface="HK Grotesk Bold" panose="020B0604020202020204" charset="0"/>
      <p:regular r:id="rId21"/>
    </p:embeddedFont>
    <p:embeddedFont>
      <p:font typeface="Open Sans" panose="020B0606030504020204" pitchFamily="34" charset="0"/>
      <p:regular r:id="rId22"/>
    </p:embeddedFont>
    <p:embeddedFont>
      <p:font typeface="Raleway" pitchFamily="2" charset="0"/>
      <p:regular r:id="rId23"/>
    </p:embeddedFont>
    <p:embeddedFont>
      <p:font typeface="Raleway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88629" y="2360283"/>
            <a:ext cx="14510742" cy="598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INFOSYS SPRINGBOARD INTERNSHIP 5.0</a:t>
            </a:r>
          </a:p>
          <a:p>
            <a:pPr algn="ctr">
              <a:lnSpc>
                <a:spcPts val="5949"/>
              </a:lnSpc>
            </a:pPr>
            <a:endParaRPr lang="en-US" sz="424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949"/>
              </a:lnSpc>
            </a:pPr>
            <a:r>
              <a:rPr lang="en-US" sz="424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TumorTrace: MRI-Based AI for Breast Cancer Detection</a:t>
            </a:r>
          </a:p>
          <a:p>
            <a:pPr algn="ctr">
              <a:lnSpc>
                <a:spcPts val="5949"/>
              </a:lnSpc>
            </a:pPr>
            <a:endParaRPr lang="en-US" sz="424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949"/>
              </a:lnSpc>
            </a:pPr>
            <a:r>
              <a:rPr lang="en-US" sz="424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NAME:SIVA NANDINI BOMMUPALLA</a:t>
            </a:r>
          </a:p>
          <a:p>
            <a:pPr algn="ctr">
              <a:lnSpc>
                <a:spcPts val="5949"/>
              </a:lnSpc>
            </a:pPr>
            <a:endParaRPr lang="en-US" sz="424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949"/>
              </a:lnSpc>
            </a:pPr>
            <a:r>
              <a:rPr lang="en-US" sz="424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ROLE:AI/ML INTERN </a:t>
            </a:r>
          </a:p>
          <a:p>
            <a:pPr algn="ctr">
              <a:lnSpc>
                <a:spcPts val="5949"/>
              </a:lnSpc>
            </a:pPr>
            <a:endParaRPr lang="en-US" sz="424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2E6">
                <a:alpha val="100000"/>
              </a:srgbClr>
            </a:gs>
            <a:gs pos="50000">
              <a:srgbClr val="000854">
                <a:alpha val="100000"/>
              </a:srgbClr>
            </a:gs>
            <a:gs pos="100000">
              <a:srgbClr val="008BA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940842" y="4414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85046" y="4414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54289" y="4414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98530" y="4414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235488" y="9152292"/>
            <a:ext cx="1028700" cy="1028700"/>
            <a:chOff x="0" y="0"/>
            <a:chExt cx="270933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458570" y="149225"/>
            <a:ext cx="602693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 RESNET18</a:t>
            </a:r>
          </a:p>
        </p:txBody>
      </p:sp>
      <p:sp>
        <p:nvSpPr>
          <p:cNvPr id="16" name="Freeform 16"/>
          <p:cNvSpPr/>
          <p:nvPr/>
        </p:nvSpPr>
        <p:spPr>
          <a:xfrm>
            <a:off x="297792" y="6859011"/>
            <a:ext cx="8375803" cy="3077283"/>
          </a:xfrm>
          <a:custGeom>
            <a:avLst/>
            <a:gdLst/>
            <a:ahLst/>
            <a:cxnLst/>
            <a:rect l="l" t="t" r="r" b="b"/>
            <a:pathLst>
              <a:path w="8375803" h="3077283">
                <a:moveTo>
                  <a:pt x="0" y="0"/>
                </a:moveTo>
                <a:lnTo>
                  <a:pt x="8375803" y="0"/>
                </a:lnTo>
                <a:lnTo>
                  <a:pt x="8375803" y="3077283"/>
                </a:lnTo>
                <a:lnTo>
                  <a:pt x="0" y="307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448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97792" y="2107313"/>
            <a:ext cx="5022494" cy="4217495"/>
          </a:xfrm>
          <a:custGeom>
            <a:avLst/>
            <a:gdLst/>
            <a:ahLst/>
            <a:cxnLst/>
            <a:rect l="l" t="t" r="r" b="b"/>
            <a:pathLst>
              <a:path w="5022494" h="4217495">
                <a:moveTo>
                  <a:pt x="0" y="0"/>
                </a:moveTo>
                <a:lnTo>
                  <a:pt x="5022494" y="0"/>
                </a:lnTo>
                <a:lnTo>
                  <a:pt x="5022494" y="4217495"/>
                </a:lnTo>
                <a:lnTo>
                  <a:pt x="0" y="4217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689765" y="2107313"/>
            <a:ext cx="4916202" cy="4217495"/>
          </a:xfrm>
          <a:custGeom>
            <a:avLst/>
            <a:gdLst/>
            <a:ahLst/>
            <a:cxnLst/>
            <a:rect l="l" t="t" r="r" b="b"/>
            <a:pathLst>
              <a:path w="4916202" h="4217495">
                <a:moveTo>
                  <a:pt x="0" y="0"/>
                </a:moveTo>
                <a:lnTo>
                  <a:pt x="4916201" y="0"/>
                </a:lnTo>
                <a:lnTo>
                  <a:pt x="4916201" y="4217495"/>
                </a:lnTo>
                <a:lnTo>
                  <a:pt x="0" y="4217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196354" y="2054021"/>
            <a:ext cx="5963096" cy="634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Confusion Matrix: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[[ 881 1057]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[ 509 4404]]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Specificity: 1.0000, 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Sensitivity: 0.0000,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AUC: 0.8084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test set: Average loss: 0.6559 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Accuracy: 5285/6851 (77.14%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2E6">
                <a:alpha val="100000"/>
              </a:srgbClr>
            </a:gs>
            <a:gs pos="50000">
              <a:srgbClr val="000854">
                <a:alpha val="100000"/>
              </a:srgbClr>
            </a:gs>
            <a:gs pos="100000">
              <a:srgbClr val="008BA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940842" y="4414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85046" y="4414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54289" y="4414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98530" y="4414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235488" y="9152292"/>
            <a:ext cx="1028700" cy="1028700"/>
            <a:chOff x="0" y="0"/>
            <a:chExt cx="270933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458570" y="149225"/>
            <a:ext cx="602693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 RESNET50</a:t>
            </a:r>
          </a:p>
        </p:txBody>
      </p:sp>
      <p:sp>
        <p:nvSpPr>
          <p:cNvPr id="16" name="Freeform 16"/>
          <p:cNvSpPr/>
          <p:nvPr/>
        </p:nvSpPr>
        <p:spPr>
          <a:xfrm>
            <a:off x="177805" y="1888092"/>
            <a:ext cx="4935911" cy="4263453"/>
          </a:xfrm>
          <a:custGeom>
            <a:avLst/>
            <a:gdLst/>
            <a:ahLst/>
            <a:cxnLst/>
            <a:rect l="l" t="t" r="r" b="b"/>
            <a:pathLst>
              <a:path w="4935911" h="4263453">
                <a:moveTo>
                  <a:pt x="0" y="0"/>
                </a:moveTo>
                <a:lnTo>
                  <a:pt x="4935911" y="0"/>
                </a:lnTo>
                <a:lnTo>
                  <a:pt x="4935911" y="4263453"/>
                </a:lnTo>
                <a:lnTo>
                  <a:pt x="0" y="4263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26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573921" y="1888092"/>
            <a:ext cx="5269237" cy="4263453"/>
          </a:xfrm>
          <a:custGeom>
            <a:avLst/>
            <a:gdLst/>
            <a:ahLst/>
            <a:cxnLst/>
            <a:rect l="l" t="t" r="r" b="b"/>
            <a:pathLst>
              <a:path w="5269237" h="4263453">
                <a:moveTo>
                  <a:pt x="0" y="0"/>
                </a:moveTo>
                <a:lnTo>
                  <a:pt x="5269236" y="0"/>
                </a:lnTo>
                <a:lnTo>
                  <a:pt x="5269236" y="4263453"/>
                </a:lnTo>
                <a:lnTo>
                  <a:pt x="0" y="4263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21494" y="6847139"/>
            <a:ext cx="8224119" cy="3101028"/>
          </a:xfrm>
          <a:custGeom>
            <a:avLst/>
            <a:gdLst/>
            <a:ahLst/>
            <a:cxnLst/>
            <a:rect l="l" t="t" r="r" b="b"/>
            <a:pathLst>
              <a:path w="8224119" h="3101028">
                <a:moveTo>
                  <a:pt x="0" y="0"/>
                </a:moveTo>
                <a:lnTo>
                  <a:pt x="8224118" y="0"/>
                </a:lnTo>
                <a:lnTo>
                  <a:pt x="8224118" y="3101028"/>
                </a:lnTo>
                <a:lnTo>
                  <a:pt x="0" y="3101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2" r="-16773" b="-1463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570929" y="1886016"/>
            <a:ext cx="5628233" cy="47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Confusion Matrix: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[[ 952  986]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[ 658 4255]]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endParaRPr lang="en-US" sz="3237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Specificity: 1.0000,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Sensitivity: 0.0000,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AUC: 0.7912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endParaRPr lang="en-US" sz="3237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test set: 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Average loss: 0.6254, </a:t>
            </a:r>
          </a:p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23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Accuracy: 5207/6851 (76.00%)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96996" y="2840546"/>
            <a:ext cx="647004" cy="647004"/>
          </a:xfrm>
          <a:custGeom>
            <a:avLst/>
            <a:gdLst/>
            <a:ahLst/>
            <a:cxnLst/>
            <a:rect l="l" t="t" r="r" b="b"/>
            <a:pathLst>
              <a:path w="647004" h="647004">
                <a:moveTo>
                  <a:pt x="0" y="0"/>
                </a:moveTo>
                <a:lnTo>
                  <a:pt x="647004" y="0"/>
                </a:lnTo>
                <a:lnTo>
                  <a:pt x="647004" y="647005"/>
                </a:lnTo>
                <a:lnTo>
                  <a:pt x="0" y="64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43000" y="472802"/>
            <a:ext cx="16382999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140"/>
              </a:lnSpc>
            </a:pPr>
            <a:r>
              <a:rPr lang="en-US" sz="720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GRADIO IMPLEMENTATION</a:t>
            </a:r>
          </a:p>
        </p:txBody>
      </p:sp>
      <p:pic>
        <p:nvPicPr>
          <p:cNvPr id="7" name="Siva_video">
            <a:hlinkClick r:id="" action="ppaction://media"/>
            <a:extLst>
              <a:ext uri="{FF2B5EF4-FFF2-40B4-BE49-F238E27FC236}">
                <a16:creationId xmlns:a16="http://schemas.microsoft.com/office/drawing/2014/main" id="{49576479-268D-E04E-2CDB-80A5B10AB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98034" y="1638300"/>
            <a:ext cx="15646965" cy="7873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43404" y="5626628"/>
            <a:ext cx="7801192" cy="55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124287" y="2575993"/>
            <a:ext cx="5135013" cy="5135013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48262" y="753034"/>
            <a:ext cx="4430423" cy="222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8"/>
              </a:lnSpc>
            </a:pPr>
            <a:r>
              <a:rPr lang="en-US" sz="513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</a:t>
            </a:r>
          </a:p>
          <a:p>
            <a:pPr algn="l">
              <a:lnSpc>
                <a:spcPts val="5798"/>
              </a:lnSpc>
            </a:pPr>
            <a:r>
              <a:rPr lang="en-US" sz="513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Statement</a:t>
            </a:r>
          </a:p>
          <a:p>
            <a:pPr algn="l">
              <a:lnSpc>
                <a:spcPts val="5798"/>
              </a:lnSpc>
            </a:pPr>
            <a:endParaRPr lang="en-US" sz="5131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276889"/>
            <a:ext cx="10598856" cy="771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8115" lvl="1" indent="-429058" algn="l">
              <a:lnSpc>
                <a:spcPts val="5564"/>
              </a:lnSpc>
              <a:buFont typeface="Arial"/>
              <a:buChar char="•"/>
            </a:pPr>
            <a:r>
              <a:rPr lang="en-US" sz="3974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</a:t>
            </a:r>
            <a:r>
              <a:rPr lang="en-US" sz="397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Early detection of breast cancer is crucial for improving survival rates. Manual analysis of MRI scans is time-consuming and prone to human error.</a:t>
            </a:r>
          </a:p>
          <a:p>
            <a:pPr marL="858115" lvl="1" indent="-429058" algn="l">
              <a:lnSpc>
                <a:spcPts val="5564"/>
              </a:lnSpc>
              <a:buFont typeface="Arial"/>
              <a:buChar char="•"/>
            </a:pPr>
            <a:r>
              <a:rPr lang="en-US" sz="3974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Challenge</a:t>
            </a:r>
            <a:r>
              <a:rPr lang="en-US" sz="397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Automating the classification of breast tumors (Benign vs. Malignant) using machine learning to enhance diagnostic accuracy and reduce time.</a:t>
            </a:r>
          </a:p>
          <a:p>
            <a:pPr marL="858115" lvl="1" indent="-429058" algn="l">
              <a:lnSpc>
                <a:spcPts val="5564"/>
              </a:lnSpc>
              <a:buFont typeface="Arial"/>
              <a:buChar char="•"/>
            </a:pPr>
            <a:r>
              <a:rPr lang="en-US" sz="3974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Impact:</a:t>
            </a:r>
            <a:r>
              <a:rPr lang="en-US" sz="397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Assisting radiologists with quick and reliable predictions.</a:t>
            </a:r>
          </a:p>
          <a:p>
            <a:pPr algn="l">
              <a:lnSpc>
                <a:spcPts val="5564"/>
              </a:lnSpc>
            </a:pPr>
            <a:endParaRPr lang="en-US" sz="3974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28700" y="2011420"/>
            <a:ext cx="4048879" cy="6723023"/>
          </a:xfrm>
          <a:custGeom>
            <a:avLst/>
            <a:gdLst/>
            <a:ahLst/>
            <a:cxnLst/>
            <a:rect l="l" t="t" r="r" b="b"/>
            <a:pathLst>
              <a:path w="4048879" h="6723023">
                <a:moveTo>
                  <a:pt x="4048879" y="0"/>
                </a:moveTo>
                <a:lnTo>
                  <a:pt x="0" y="0"/>
                </a:lnTo>
                <a:lnTo>
                  <a:pt x="0" y="6723022"/>
                </a:lnTo>
                <a:lnTo>
                  <a:pt x="4048879" y="6723022"/>
                </a:lnTo>
                <a:lnTo>
                  <a:pt x="404887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33345" y="1363497"/>
            <a:ext cx="7860153" cy="152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853"/>
              </a:lnSpc>
            </a:pPr>
            <a:r>
              <a:rPr lang="en-US" sz="1049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8832" y="3341649"/>
            <a:ext cx="11791057" cy="616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5"/>
              </a:lnSpc>
            </a:pPr>
            <a:endParaRPr/>
          </a:p>
          <a:p>
            <a:pPr algn="l">
              <a:lnSpc>
                <a:spcPts val="4445"/>
              </a:lnSpc>
            </a:pPr>
            <a:r>
              <a:rPr lang="en-US" sz="31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 Set: 20,434 images </a:t>
            </a:r>
          </a:p>
          <a:p>
            <a:pPr algn="l">
              <a:lnSpc>
                <a:spcPts val="4445"/>
              </a:lnSpc>
            </a:pPr>
            <a:r>
              <a:rPr lang="en-US" sz="31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Validation Set: 1,989 images</a:t>
            </a:r>
          </a:p>
          <a:p>
            <a:pPr algn="l">
              <a:lnSpc>
                <a:spcPts val="4445"/>
              </a:lnSpc>
            </a:pPr>
            <a:r>
              <a:rPr lang="en-US" sz="31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Set: 6,851 images</a:t>
            </a:r>
          </a:p>
          <a:p>
            <a:pPr algn="l">
              <a:lnSpc>
                <a:spcPts val="4445"/>
              </a:lnSpc>
            </a:pPr>
            <a:r>
              <a:rPr lang="en-US" sz="31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Labels: Benign Malignant </a:t>
            </a:r>
          </a:p>
          <a:p>
            <a:pPr algn="ctr">
              <a:lnSpc>
                <a:spcPts val="4445"/>
              </a:lnSpc>
            </a:pPr>
            <a:endParaRPr lang="en-US" sz="317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445"/>
              </a:lnSpc>
            </a:pPr>
            <a:r>
              <a:rPr lang="en-US" sz="31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Dataset Split: The dataset is split intotraining (70%)</a:t>
            </a:r>
          </a:p>
          <a:p>
            <a:pPr algn="l">
              <a:lnSpc>
                <a:spcPts val="4445"/>
              </a:lnSpc>
            </a:pPr>
            <a:r>
              <a:rPr lang="en-US" sz="31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validation (10%),and testing (20%),</a:t>
            </a:r>
          </a:p>
          <a:p>
            <a:pPr algn="l">
              <a:lnSpc>
                <a:spcPts val="4445"/>
              </a:lnSpc>
            </a:pPr>
            <a:r>
              <a:rPr lang="en-US" sz="31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ensuring adequate representation of both labels across each</a:t>
            </a:r>
          </a:p>
          <a:p>
            <a:pPr algn="l">
              <a:lnSpc>
                <a:spcPts val="4445"/>
              </a:lnSpc>
            </a:pPr>
            <a:r>
              <a:rPr lang="en-US" sz="31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subset.</a:t>
            </a:r>
          </a:p>
          <a:p>
            <a:pPr algn="l">
              <a:lnSpc>
                <a:spcPts val="4445"/>
              </a:lnSpc>
            </a:pPr>
            <a:endParaRPr lang="en-US" sz="317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858657" y="-1762925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5592" y="483705"/>
            <a:ext cx="6142093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PREPROCESSG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0183" y="2471000"/>
            <a:ext cx="17867817" cy="769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sz="39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Cleaning:</a:t>
            </a:r>
            <a:r>
              <a:rPr lang="en-US" sz="394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9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Removal of corrupted or low-quality images.</a:t>
            </a:r>
          </a:p>
          <a:p>
            <a:pPr algn="l">
              <a:lnSpc>
                <a:spcPts val="5529"/>
              </a:lnSpc>
            </a:pPr>
            <a:endParaRPr lang="en-US" sz="394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Augmentation: Applied techniques like rotation, flipping, scaling, and brightness adjustment to increase dataset size and variability.</a:t>
            </a:r>
          </a:p>
          <a:p>
            <a:pPr algn="l">
              <a:lnSpc>
                <a:spcPts val="3849"/>
              </a:lnSpc>
            </a:pPr>
            <a:endParaRPr lang="en-US" sz="354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849"/>
              </a:lnSpc>
            </a:pPr>
            <a:endParaRPr lang="en-US" sz="354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Resizing: Standardized image dimensions for model compatibility.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 images were resized to a fixed dimension of (224 x 224) pixels to match the input size required by the ResNet18 mode</a:t>
            </a:r>
          </a:p>
          <a:p>
            <a:pPr algn="l">
              <a:lnSpc>
                <a:spcPts val="3569"/>
              </a:lnSpc>
            </a:pPr>
            <a:endParaRPr lang="en-US" sz="354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249"/>
              </a:lnSpc>
            </a:pPr>
            <a:r>
              <a:rPr lang="en-US" sz="37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Normalization:Pixel values, originally ranging from 0 to 255, were scaled to a range of 0 to 1 by dividing by 255</a:t>
            </a:r>
          </a:p>
          <a:p>
            <a:pPr algn="ctr">
              <a:lnSpc>
                <a:spcPts val="3444"/>
              </a:lnSpc>
            </a:pPr>
            <a:endParaRPr lang="en-US" sz="374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39915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r="-3849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569515" y="351301"/>
            <a:ext cx="7470450" cy="316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09"/>
              </a:lnSpc>
            </a:pPr>
            <a:r>
              <a:rPr lang="en-US" sz="7353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FEATURE ExtractiOn Techniqes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00320" y="3788463"/>
            <a:ext cx="8258980" cy="450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52"/>
              </a:lnSpc>
            </a:pPr>
            <a:r>
              <a:rPr lang="en-US" sz="31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1.Histogram of Pixel Values </a:t>
            </a:r>
          </a:p>
          <a:p>
            <a:pPr algn="just">
              <a:lnSpc>
                <a:spcPts val="4452"/>
              </a:lnSpc>
            </a:pPr>
            <a:r>
              <a:rPr lang="en-US" sz="31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2.Gray-Level Co-Occurrence Matrix (GLCM) Properties</a:t>
            </a:r>
          </a:p>
          <a:p>
            <a:pPr algn="just">
              <a:lnSpc>
                <a:spcPts val="4452"/>
              </a:lnSpc>
            </a:pPr>
            <a:r>
              <a:rPr lang="en-US" sz="31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3.Histogram of Oriented Gradients (HOG)</a:t>
            </a:r>
          </a:p>
          <a:p>
            <a:pPr algn="just">
              <a:lnSpc>
                <a:spcPts val="4452"/>
              </a:lnSpc>
            </a:pPr>
            <a:r>
              <a:rPr lang="en-US" sz="31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4. Sobel Operator</a:t>
            </a:r>
          </a:p>
          <a:p>
            <a:pPr algn="just">
              <a:lnSpc>
                <a:spcPts val="4452"/>
              </a:lnSpc>
            </a:pPr>
            <a:r>
              <a:rPr lang="en-US" sz="31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5. Local Binary Pattern (LBP)</a:t>
            </a:r>
          </a:p>
          <a:p>
            <a:pPr algn="just">
              <a:lnSpc>
                <a:spcPts val="4452"/>
              </a:lnSpc>
            </a:pPr>
            <a:r>
              <a:rPr lang="en-US" sz="31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6. Multi-Variance Median LBP (MVM-LBP)</a:t>
            </a:r>
          </a:p>
          <a:p>
            <a:pPr algn="just">
              <a:lnSpc>
                <a:spcPts val="4452"/>
              </a:lnSpc>
            </a:pPr>
            <a:endParaRPr lang="en-US" sz="318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1637" y="-450964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03050" y="296791"/>
            <a:ext cx="6777546" cy="152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sz="10373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VGG16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00380" y="2005433"/>
            <a:ext cx="14287240" cy="869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VGG16 is a widely recognized and successful convolutional neural network (CNN) architecture known for its simplicity and effectiveness in image classification tasks.</a:t>
            </a:r>
          </a:p>
          <a:p>
            <a:pPr algn="l">
              <a:lnSpc>
                <a:spcPts val="4576"/>
              </a:lnSpc>
            </a:pPr>
            <a:endParaRPr lang="en-US" sz="326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network has 16 layers, enabling it to learn detailed hierarchical features, critical for distinguishing subtle differences in MRI images of benign and malignant tumors.</a:t>
            </a: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It performs well on moderately complex datasets like medical images.</a:t>
            </a:r>
          </a:p>
          <a:p>
            <a:pPr algn="l">
              <a:lnSpc>
                <a:spcPts val="4576"/>
              </a:lnSpc>
            </a:pPr>
            <a:endParaRPr lang="en-US" sz="326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pre-trained model adapts to the tumor classification task effectively.</a:t>
            </a:r>
          </a:p>
          <a:p>
            <a:pPr algn="l">
              <a:lnSpc>
                <a:spcPts val="4576"/>
              </a:lnSpc>
            </a:pPr>
            <a:endParaRPr lang="en-US" sz="326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Convolutional layers of VGG16 extract low-level to high-level features like edges, textures, and complex patterns critical in medical imaging.</a:t>
            </a:r>
          </a:p>
          <a:p>
            <a:pPr algn="ctr">
              <a:lnSpc>
                <a:spcPts val="4576"/>
              </a:lnSpc>
            </a:pPr>
            <a:endParaRPr lang="en-US" sz="326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ctr">
              <a:lnSpc>
                <a:spcPts val="4576"/>
              </a:lnSpc>
            </a:pPr>
            <a:endParaRPr lang="en-US" sz="326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49075" y="261299"/>
            <a:ext cx="11589850" cy="2119101"/>
          </a:xfrm>
          <a:custGeom>
            <a:avLst/>
            <a:gdLst/>
            <a:ahLst/>
            <a:cxnLst/>
            <a:rect l="l" t="t" r="r" b="b"/>
            <a:pathLst>
              <a:path w="11589850" h="2119101">
                <a:moveTo>
                  <a:pt x="0" y="0"/>
                </a:moveTo>
                <a:lnTo>
                  <a:pt x="11589850" y="0"/>
                </a:lnTo>
                <a:lnTo>
                  <a:pt x="11589850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82937" y="3127487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89216" y="970813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RESNET18</a:t>
            </a:r>
          </a:p>
        </p:txBody>
      </p:sp>
      <p:sp>
        <p:nvSpPr>
          <p:cNvPr id="6" name="Freeform 6"/>
          <p:cNvSpPr/>
          <p:nvPr/>
        </p:nvSpPr>
        <p:spPr>
          <a:xfrm>
            <a:off x="14380085" y="1268003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59066" y="6457268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05933" y="2547587"/>
            <a:ext cx="13668000" cy="690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ResNet18, a lightweight version of the ResNet family, introduces residual connections, which address the vanishing gradient problem and allow for deeper networks without degrading performance.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Key Featuresand Modifications: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Pre-trained Base: The backbone ResNet18 model, pre- trained on ImageNet, is used for feature extraction.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 Fully Connected Layer: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final fully connected layer was replaced with a custom layer to match the number of classes (2 for this project).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Advantages: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Residual connections improve gradient flow and learning.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ResNet18 is computationally efficient, making it suitable for faster training on systems without GPUs.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Use This Model:Offers a balance between performance and computational cost.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Works effectively even with relatively smaller datasets, as it prevents overfitting by design</a:t>
            </a:r>
          </a:p>
          <a:p>
            <a:pPr algn="ctr">
              <a:lnSpc>
                <a:spcPts val="3466"/>
              </a:lnSpc>
              <a:spcBef>
                <a:spcPct val="0"/>
              </a:spcBef>
            </a:pPr>
            <a:endParaRPr lang="en-US" sz="2476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5388">
            <a:off x="13771603" y="6361660"/>
            <a:ext cx="4032087" cy="3629631"/>
          </a:xfrm>
          <a:custGeom>
            <a:avLst/>
            <a:gdLst/>
            <a:ahLst/>
            <a:cxnLst/>
            <a:rect l="l" t="t" r="r" b="b"/>
            <a:pathLst>
              <a:path w="4032087" h="3629631">
                <a:moveTo>
                  <a:pt x="0" y="0"/>
                </a:moveTo>
                <a:lnTo>
                  <a:pt x="4032087" y="0"/>
                </a:lnTo>
                <a:lnTo>
                  <a:pt x="4032087" y="3629631"/>
                </a:lnTo>
                <a:lnTo>
                  <a:pt x="0" y="362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1899" y="454136"/>
            <a:ext cx="3367343" cy="2696075"/>
          </a:xfrm>
          <a:custGeom>
            <a:avLst/>
            <a:gdLst/>
            <a:ahLst/>
            <a:cxnLst/>
            <a:rect l="l" t="t" r="r" b="b"/>
            <a:pathLst>
              <a:path w="3367343" h="2696075">
                <a:moveTo>
                  <a:pt x="0" y="0"/>
                </a:moveTo>
                <a:lnTo>
                  <a:pt x="3367343" y="0"/>
                </a:lnTo>
                <a:lnTo>
                  <a:pt x="3367343" y="2696076"/>
                </a:lnTo>
                <a:lnTo>
                  <a:pt x="0" y="2696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876677" y="492010"/>
            <a:ext cx="10502427" cy="1369722"/>
            <a:chOff x="0" y="0"/>
            <a:chExt cx="2766071" cy="3607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071" cy="360750"/>
            </a:xfrm>
            <a:custGeom>
              <a:avLst/>
              <a:gdLst/>
              <a:ahLst/>
              <a:cxnLst/>
              <a:rect l="l" t="t" r="r" b="b"/>
              <a:pathLst>
                <a:path w="2766071" h="360750">
                  <a:moveTo>
                    <a:pt x="0" y="0"/>
                  </a:moveTo>
                  <a:lnTo>
                    <a:pt x="2766071" y="0"/>
                  </a:lnTo>
                  <a:lnTo>
                    <a:pt x="2766071" y="360750"/>
                  </a:lnTo>
                  <a:lnTo>
                    <a:pt x="0" y="36075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66071" cy="398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9111" y="741625"/>
            <a:ext cx="6108171" cy="1120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RESNET50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43455" y="2007612"/>
            <a:ext cx="12568870" cy="688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4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ResNet50, a deeper version of ResNet18, extends the capacity of the networkto learn more complex patternsand features, thanks to its 50-layer architecture.</a:t>
            </a:r>
          </a:p>
          <a:p>
            <a:pPr algn="l">
              <a:lnSpc>
                <a:spcPts val="3404"/>
              </a:lnSpc>
            </a:pPr>
            <a:endParaRPr lang="en-US" sz="243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544"/>
              </a:lnSpc>
            </a:pPr>
            <a:r>
              <a:rPr lang="en-US" sz="2531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Key Featuresand Modifications:</a:t>
            </a:r>
          </a:p>
          <a:p>
            <a:pPr algn="l">
              <a:lnSpc>
                <a:spcPts val="3404"/>
              </a:lnSpc>
            </a:pPr>
            <a:endParaRPr lang="en-US" sz="2531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404"/>
              </a:lnSpc>
            </a:pPr>
            <a:r>
              <a:rPr lang="en-US" sz="2431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Pre-trained Base</a:t>
            </a:r>
            <a:r>
              <a:rPr lang="en-US" sz="24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Like ResNet18, the pre-trained ResNet50 model on ImageNet is used as the starting point.</a:t>
            </a:r>
          </a:p>
          <a:p>
            <a:pPr algn="l">
              <a:lnSpc>
                <a:spcPts val="3404"/>
              </a:lnSpc>
            </a:pPr>
            <a:endParaRPr lang="en-US" sz="243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404"/>
              </a:lnSpc>
            </a:pPr>
            <a:r>
              <a:rPr lang="en-US" sz="2431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Custom Fully Connected Layer:</a:t>
            </a:r>
          </a:p>
          <a:p>
            <a:pPr algn="l">
              <a:lnSpc>
                <a:spcPts val="3404"/>
              </a:lnSpc>
            </a:pPr>
            <a:r>
              <a:rPr lang="en-US" sz="24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original fully connected layer was replaced with one suitable for binary classification.</a:t>
            </a:r>
          </a:p>
          <a:p>
            <a:pPr algn="l">
              <a:lnSpc>
                <a:spcPts val="3404"/>
              </a:lnSpc>
            </a:pPr>
            <a:endParaRPr lang="en-US" sz="243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404"/>
              </a:lnSpc>
            </a:pPr>
            <a:r>
              <a:rPr lang="en-US" sz="2431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Advantages:</a:t>
            </a:r>
          </a:p>
          <a:p>
            <a:pPr algn="l">
              <a:lnSpc>
                <a:spcPts val="3404"/>
              </a:lnSpc>
            </a:pPr>
            <a:r>
              <a:rPr lang="en-US" sz="24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Depth allows capturing more abstract features in the data.</a:t>
            </a:r>
          </a:p>
          <a:p>
            <a:pPr algn="l">
              <a:lnSpc>
                <a:spcPts val="3404"/>
              </a:lnSpc>
            </a:pPr>
            <a:r>
              <a:rPr lang="en-US" sz="24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Residual connections make it robust to the vanishing gradient issue, despite its depth.</a:t>
            </a:r>
          </a:p>
          <a:p>
            <a:pPr algn="l">
              <a:lnSpc>
                <a:spcPts val="3404"/>
              </a:lnSpc>
              <a:spcBef>
                <a:spcPct val="0"/>
              </a:spcBef>
            </a:pPr>
            <a:endParaRPr lang="en-US" sz="243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2E6">
                <a:alpha val="100000"/>
              </a:srgbClr>
            </a:gs>
            <a:gs pos="50000">
              <a:srgbClr val="000854">
                <a:alpha val="100000"/>
              </a:srgbClr>
            </a:gs>
            <a:gs pos="100000">
              <a:srgbClr val="008BA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940842" y="4414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85046" y="4414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54289" y="4414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98530" y="4414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235488" y="9152292"/>
            <a:ext cx="1028700" cy="1028700"/>
            <a:chOff x="0" y="0"/>
            <a:chExt cx="270933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217068" y="601662"/>
            <a:ext cx="4125510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 VGG16</a:t>
            </a:r>
          </a:p>
        </p:txBody>
      </p:sp>
      <p:sp>
        <p:nvSpPr>
          <p:cNvPr id="16" name="Freeform 16"/>
          <p:cNvSpPr/>
          <p:nvPr/>
        </p:nvSpPr>
        <p:spPr>
          <a:xfrm>
            <a:off x="258039" y="1731016"/>
            <a:ext cx="5484742" cy="4970089"/>
          </a:xfrm>
          <a:custGeom>
            <a:avLst/>
            <a:gdLst/>
            <a:ahLst/>
            <a:cxnLst/>
            <a:rect l="l" t="t" r="r" b="b"/>
            <a:pathLst>
              <a:path w="5484742" h="4970089">
                <a:moveTo>
                  <a:pt x="0" y="0"/>
                </a:moveTo>
                <a:lnTo>
                  <a:pt x="5484741" y="0"/>
                </a:lnTo>
                <a:lnTo>
                  <a:pt x="5484741" y="4970089"/>
                </a:lnTo>
                <a:lnTo>
                  <a:pt x="0" y="4970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74" r="-117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109584" y="1731016"/>
            <a:ext cx="5788947" cy="4820829"/>
          </a:xfrm>
          <a:custGeom>
            <a:avLst/>
            <a:gdLst/>
            <a:ahLst/>
            <a:cxnLst/>
            <a:rect l="l" t="t" r="r" b="b"/>
            <a:pathLst>
              <a:path w="5788947" h="4820829">
                <a:moveTo>
                  <a:pt x="0" y="0"/>
                </a:moveTo>
                <a:lnTo>
                  <a:pt x="5788946" y="0"/>
                </a:lnTo>
                <a:lnTo>
                  <a:pt x="5788946" y="4820830"/>
                </a:lnTo>
                <a:lnTo>
                  <a:pt x="0" y="482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7025549"/>
            <a:ext cx="7884700" cy="2853109"/>
          </a:xfrm>
          <a:custGeom>
            <a:avLst/>
            <a:gdLst/>
            <a:ahLst/>
            <a:cxnLst/>
            <a:rect l="l" t="t" r="r" b="b"/>
            <a:pathLst>
              <a:path w="7884700" h="2853109">
                <a:moveTo>
                  <a:pt x="0" y="0"/>
                </a:moveTo>
                <a:lnTo>
                  <a:pt x="7884700" y="0"/>
                </a:lnTo>
                <a:lnTo>
                  <a:pt x="7884700" y="2853109"/>
                </a:lnTo>
                <a:lnTo>
                  <a:pt x="0" y="2853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485500" y="1521466"/>
            <a:ext cx="3455343" cy="234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Confusion Matrix: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[[1005 933]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[ 777 4136]</a:t>
            </a:r>
            <a:r>
              <a:rPr lang="en-US" sz="35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]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70755" y="4006511"/>
            <a:ext cx="3702100" cy="234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Specificity: 1.0000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Sensitivity: 0.0000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AUC: 0.7824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50947" y="6491555"/>
            <a:ext cx="6084540" cy="234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test set: 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Average loss: 0.5217, 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Accuracy: 5141/6851 (75.04%)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756</Words>
  <Application>Microsoft Office PowerPoint</Application>
  <PresentationFormat>Custom</PresentationFormat>
  <Paragraphs>119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Anton</vt:lpstr>
      <vt:lpstr>Canva Sans</vt:lpstr>
      <vt:lpstr>HK Grotesk</vt:lpstr>
      <vt:lpstr>Raleway Bold</vt:lpstr>
      <vt:lpstr>Barlow Condensed Bold</vt:lpstr>
      <vt:lpstr>Raleway</vt:lpstr>
      <vt:lpstr>Arial</vt:lpstr>
      <vt:lpstr>Canva Sans Bold</vt:lpstr>
      <vt:lpstr>Open Sans</vt:lpstr>
      <vt:lpstr>HK Grotesk Bold</vt:lpstr>
      <vt:lpstr>Glacial Indifference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SIVA NANDINI</dc:creator>
  <cp:lastModifiedBy>SIVA NANDINI BOMMUPALLA</cp:lastModifiedBy>
  <cp:revision>2</cp:revision>
  <dcterms:created xsi:type="dcterms:W3CDTF">2006-08-16T00:00:00Z</dcterms:created>
  <dcterms:modified xsi:type="dcterms:W3CDTF">2024-11-30T21:03:41Z</dcterms:modified>
  <dc:identifier>DAGX8Ziy0lk</dc:identifier>
</cp:coreProperties>
</file>